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94360"/>
          </a:xfrm>
        </p:spPr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594360"/>
            <a:ext cx="3819525" cy="809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67830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1678305"/>
            <a:ext cx="2276475" cy="86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81940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2819400"/>
            <a:ext cx="2419350" cy="866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96049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3960495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868680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868680"/>
            <a:ext cx="5343525" cy="390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153352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1533525"/>
            <a:ext cx="1857375" cy="86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00" y="267462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2674620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221" y="566928"/>
            <a:ext cx="570755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868680"/>
            <a:ext cx="2009775" cy="866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20097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2009775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868680"/>
            <a:ext cx="219075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209550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2095500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181" y="566928"/>
            <a:ext cx="412963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(alpha)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 moet variëren tenzij pi/2</a:t>
            </a:r>
          </a:p>
          <a:p>
            <a:pPr lvl="3"/>
            <a:r>
              <a:t>geleidingshoek pi/2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238" y="566928"/>
            <a:ext cx="56735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Class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amp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Q_Q1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Q2</a:t>
            </a:r>
            <a:r>
              <a:rPr sz="1400">
                <a:solidFill>
                  <a:srgbClr val="000000"/>
                </a:solidFill>
                <a:latin typeface="Courier New"/>
              </a:rPr>
              <a:t>L_L1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uH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C_C1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nF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R_RL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60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V_Vdd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11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R_Rin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>V_Vin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sin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1.5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2.7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1591500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1.5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NPN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Is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14.34</a:t>
            </a:r>
            <a:r>
              <a:rPr sz="1400">
                <a:solidFill>
                  <a:srgbClr val="000000"/>
                </a:solidFill>
                <a:latin typeface="Courier New"/>
              </a:rPr>
              <a:t>f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200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169" y="566928"/>
            <a:ext cx="491766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47" y="566928"/>
            <a:ext cx="828050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03" y="566928"/>
            <a:ext cx="832979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08" y="566928"/>
            <a:ext cx="576998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47" y="566928"/>
            <a:ext cx="563810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865" y="566928"/>
            <a:ext cx="564227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06" y="566928"/>
            <a:ext cx="58519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622" y="566928"/>
            <a:ext cx="588075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778" y="566928"/>
            <a:ext cx="401844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89" y="566928"/>
            <a:ext cx="583042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37" y="566928"/>
            <a:ext cx="856992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Class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amp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Q_Q1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Q2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L_L1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uH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C_C1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R_RL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60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V_Vdd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11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R_Rin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V_Vin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AC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0.5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V_VinDC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0.7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NPN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Is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14.34</a:t>
            </a:r>
            <a:r>
              <a:rPr sz="1400">
                <a:solidFill>
                  <a:srgbClr val="000000"/>
                </a:solidFill>
                <a:latin typeface="Courier New"/>
              </a:rPr>
              <a:t>f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200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661" y="566928"/>
            <a:ext cx="826467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9" y="566928"/>
            <a:ext cx="843638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9" y="566928"/>
            <a:ext cx="843638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700" y="566928"/>
            <a:ext cx="555459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29" y="566928"/>
            <a:ext cx="563594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Basisschema van de klasse C versterker waarbij de uitgangspanning oscilleert rond de grond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03" y="566928"/>
            <a:ext cx="848499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19" y="566928"/>
            <a:ext cx="528316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/>
            </a:r>
            <a:r>
              <a:rPr sz="1400">
                <a:solidFill>
                  <a:srgbClr val="000000"/>
                </a:solidFill>
                <a:latin typeface="Courier New"/>
              </a:rPr>
              <a:t>*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klasseC</a:t>
            </a:r>
            <a:r>
              <a:rPr sz="1400">
                <a:solidFill>
                  <a:srgbClr val="000000"/>
                </a:solidFill>
                <a:latin typeface="Courier New"/>
              </a:rPr>
              <a:t>   </a:t>
            </a:r>
            <a:r>
              <a:rPr sz="1400">
                <a:solidFill>
                  <a:srgbClr val="000000"/>
                </a:solidFill>
                <a:latin typeface="Courier New"/>
              </a:rPr>
              <a:t>versie2</a:t>
            </a:r>
            <a:r>
              <a:rPr sz="1400">
                <a:solidFill>
                  <a:srgbClr val="000000"/>
                </a:solidFill>
                <a:latin typeface="Courier New"/>
              </a:rPr>
              <a:t>Q_Q1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Q2</a:t>
            </a:r>
            <a:r>
              <a:rPr sz="1400">
                <a:solidFill>
                  <a:srgbClr val="000000"/>
                </a:solidFill>
                <a:latin typeface="Courier New"/>
              </a:rPr>
              <a:t>L_L1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  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uH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  <a:r>
              <a:rPr sz="1400">
                <a:solidFill>
                  <a:srgbClr val="000000"/>
                </a:solidFill>
                <a:latin typeface="Courier New"/>
              </a:rPr>
              <a:t>C_C1</a:t>
            </a:r>
            <a:r>
              <a:rPr sz="1400">
                <a:solidFill>
                  <a:srgbClr val="000000"/>
                </a:solidFill>
                <a:latin typeface="Courier New"/>
              </a:rPr>
              <a:t>        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   </a:t>
            </a:r>
            <a:r>
              <a:rPr sz="1400">
                <a:solidFill>
                  <a:srgbClr val="000000"/>
                </a:solidFill>
                <a:latin typeface="Courier New"/>
              </a:rPr>
              <a:t>10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400">
                <a:solidFill>
                  <a:srgbClr val="000000"/>
                </a:solidFill>
                <a:latin typeface="Courier New"/>
              </a:rPr>
              <a:t>R_R1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V_V3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11</a:t>
            </a:r>
            <a:r>
              <a:rPr sz="1400">
                <a:solidFill>
                  <a:srgbClr val="000000"/>
                </a:solidFill>
                <a:latin typeface="Courier New"/>
              </a:rPr>
              <a:t>V</a:t>
            </a:r>
            <a:r>
              <a:rPr sz="1400">
                <a:solidFill>
                  <a:srgbClr val="000000"/>
                </a:solidFill>
                <a:latin typeface="Courier New"/>
              </a:rPr>
              <a:t>V_V5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sin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3.09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1591500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DC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-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C_C2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3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>n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L_L2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4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20</a:t>
            </a:r>
            <a:r>
              <a:rPr sz="1400">
                <a:solidFill>
                  <a:srgbClr val="000000"/>
                </a:solidFill>
                <a:latin typeface="Courier New"/>
              </a:rPr>
              <a:t>uH</a:t>
            </a:r>
            <a:r>
              <a:rPr sz="1400">
                <a:solidFill>
                  <a:srgbClr val="000000"/>
                </a:solidFill>
                <a:latin typeface="Courier New"/>
              </a:rPr>
              <a:t>.</a:t>
            </a:r>
            <a:r>
              <a:rPr sz="1400">
                <a:solidFill>
                  <a:srgbClr val="000000"/>
                </a:solidFill>
                <a:latin typeface="Courier New"/>
              </a:rPr>
              <a:t>model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Q2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NPN</a:t>
            </a:r>
            <a:r>
              <a:rPr sz="1400">
                <a:solidFill>
                  <a:srgbClr val="000000"/>
                </a:solidFill>
                <a:latin typeface="Courier New"/>
              </a:rPr>
              <a:t>(</a:t>
            </a:r>
            <a:r>
              <a:rPr sz="1400">
                <a:solidFill>
                  <a:srgbClr val="000000"/>
                </a:solidFill>
                <a:latin typeface="Courier New"/>
              </a:rPr>
              <a:t>Is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14.34</a:t>
            </a:r>
            <a:r>
              <a:rPr sz="1400">
                <a:solidFill>
                  <a:srgbClr val="000000"/>
                </a:solidFill>
                <a:latin typeface="Courier New"/>
              </a:rPr>
              <a:t>f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BF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255.9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Rb</a:t>
            </a:r>
            <a:r>
              <a:rPr sz="1400">
                <a:solidFill>
                  <a:srgbClr val="000000"/>
                </a:solidFill>
                <a:latin typeface="Courier New"/>
              </a:rPr>
              <a:t>=</a:t>
            </a:r>
            <a:r>
              <a:rPr sz="1400">
                <a:solidFill>
                  <a:srgbClr val="000000"/>
                </a:solidFill>
                <a:latin typeface="Courier New"/>
              </a:rPr>
              <a:t>100</a:t>
            </a:r>
            <a:r>
              <a:rPr sz="1400">
                <a:solidFill>
                  <a:srgbClr val="000000"/>
                </a:solidFill>
                <a:latin typeface="Courier New"/>
              </a:rPr>
              <a:t> </a:t>
            </a:r>
            <a:r>
              <a:rPr sz="1400">
                <a:solidFill>
                  <a:srgbClr val="000000"/>
                </a:solidFill>
                <a:latin typeface="Courier New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81" y="566928"/>
            <a:ext cx="835443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29" y="566928"/>
            <a:ext cx="472934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99" y="566928"/>
            <a:ext cx="676520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99" y="566928"/>
            <a:ext cx="676520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60" y="566928"/>
            <a:ext cx="803987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28" y="566928"/>
            <a:ext cx="917514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Een andere versie van bovenstaand schema waarbij een derde trap toegevoegd werd aan de versterker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58" y="566928"/>
            <a:ext cx="947128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68680"/>
          </a:xfrm>
        </p:spPr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868680"/>
            <a:ext cx="2962275" cy="333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4763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1476375"/>
            <a:ext cx="1704975" cy="34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09359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093595"/>
            <a:ext cx="1790700" cy="333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70129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2701290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868680"/>
            <a:ext cx="2962275" cy="333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14763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1476375"/>
            <a:ext cx="1847850" cy="809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00" y="256032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560320"/>
            <a:ext cx="1790700" cy="333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000" y="316801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3168015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